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70" r:id="rId13"/>
    <p:sldId id="271" r:id="rId14"/>
  </p:sldIdLst>
  <p:sldSz cx="12192000" cy="6858000"/>
  <p:notesSz cx="6858000" cy="9144000"/>
  <p:embeddedFontLst>
    <p:embeddedFont>
      <p:font typeface="思源黑体 CN Regular" panose="02010600030101010101" charset="-122"/>
      <p:regular r:id="rId15"/>
    </p:embeddedFont>
    <p:embeddedFont>
      <p:font typeface="Source Han Sans CN Bold" panose="02010600030101010101" charset="-122"/>
      <p:regular r:id="rId16"/>
    </p:embeddedFont>
    <p:embeddedFont>
      <p:font typeface="等线" panose="02010600030101010101" pitchFamily="2" charset="-122"/>
      <p:regular r:id="rId17"/>
      <p:bold r:id="rId18"/>
    </p:embeddedFont>
    <p:embeddedFont>
      <p:font typeface="OPPOSans H" panose="02010600030101010101" charset="-122"/>
      <p:regular r:id="rId19"/>
    </p:embeddedFont>
    <p:embeddedFont>
      <p:font typeface="Source Han Sans" panose="02010600030101010101" charset="-122"/>
      <p:regular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-3331028" y="1312954"/>
            <a:ext cx="8256814" cy="474766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2422071" y="1578429"/>
            <a:ext cx="6428014" cy="3842656"/>
          </a:xfrm>
          <a:prstGeom prst="rect">
            <a:avLst/>
          </a:prstGeom>
          <a:blipFill>
            <a:blip r:embed="rId3"/>
            <a:srcRect/>
            <a:tile tx="0" ty="0" sx="100000" sy="100000" algn="tl"/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262640" y="1898338"/>
            <a:ext cx="5799060" cy="3154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质量大盘后端接口性能优化Demo</a:t>
            </a:r>
            <a:endParaRPr kumimoji="1" lang="zh-CN" altLang="en-US"/>
          </a:p>
        </p:txBody>
      </p:sp>
      <p:cxnSp>
        <p:nvCxnSpPr>
          <p:cNvPr id="5" name="线条 1"/>
          <p:cNvCxnSpPr/>
          <p:nvPr/>
        </p:nvCxnSpPr>
        <p:spPr>
          <a:xfrm>
            <a:off x="5311625" y="1524967"/>
            <a:ext cx="694871" cy="0"/>
          </a:xfrm>
          <a:prstGeom prst="line">
            <a:avLst/>
          </a:prstGeom>
          <a:noFill/>
          <a:ln w="101600" cap="sq">
            <a:solidFill>
              <a:schemeClr val="accent2">
                <a:lumMod val="60000"/>
                <a:lumOff val="40000"/>
              </a:schemeClr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>
            <a:off x="5309033" y="5546334"/>
            <a:ext cx="914224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主讲人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：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671094" y="5546334"/>
            <a:ext cx="748747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时间：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236822" y="5546334"/>
            <a:ext cx="794363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</a:rPr>
              <a:t>汪李旸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419840" y="5546334"/>
            <a:ext cx="794099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2025.6</a:t>
            </a: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053131" y="1446548"/>
            <a:ext cx="9646748" cy="3844065"/>
          </a:xfrm>
          <a:prstGeom prst="roundRect">
            <a:avLst>
              <a:gd name="adj" fmla="val 5969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76463" y="2829351"/>
            <a:ext cx="3816000" cy="20249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1189443" y="1612296"/>
            <a:ext cx="3816000" cy="61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案例二《三国咸话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》：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RPC调用场景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3097443" y="5122918"/>
            <a:ext cx="574040" cy="3077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10618548" y="1143803"/>
            <a:ext cx="162663" cy="162663"/>
          </a:xfrm>
          <a:prstGeom prst="teardrop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53131" y="5647828"/>
            <a:ext cx="9646748" cy="1041716"/>
          </a:xfrm>
          <a:prstGeom prst="roundRect">
            <a:avLst>
              <a:gd name="adj" fmla="val 5969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06880" y="6137198"/>
            <a:ext cx="8264434" cy="4752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smtClean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性能提升近16.5</a:t>
            </a:r>
            <a:r>
              <a:rPr kumimoji="1" lang="en-US" altLang="zh-CN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倍，</a:t>
            </a:r>
            <a:r>
              <a:rPr kumimoji="1" lang="en-US" altLang="zh-CN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响应时间降低了94%，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彻底解决了接口超时问题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-144517" y="5577798"/>
            <a:ext cx="3816000" cy="61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结论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8392858" y="5122918"/>
            <a:ext cx="574040" cy="3077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核心成果2 - RPC重度依赖场景优化验证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1028700"/>
            <a:ext cx="6630988" cy="101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880" y="2105874"/>
            <a:ext cx="7704762" cy="30098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317340" y="235994"/>
            <a:ext cx="5277760" cy="576902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28700" dirty="0" smtClean="0">
                <a:ln w="190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937136" y="2878845"/>
            <a:ext cx="5092824" cy="27735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总结与展望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056007" y="443656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线条 1"/>
          <p:cNvCxnSpPr/>
          <p:nvPr/>
        </p:nvCxnSpPr>
        <p:spPr>
          <a:xfrm>
            <a:off x="1064136" y="2462566"/>
            <a:ext cx="694871" cy="0"/>
          </a:xfrm>
          <a:prstGeom prst="line">
            <a:avLst/>
          </a:prstGeom>
          <a:noFill/>
          <a:ln w="101600" cap="sq">
            <a:solidFill>
              <a:schemeClr val="bg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0" y="2336800"/>
            <a:ext cx="694871" cy="14923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5899346"/>
            <a:ext cx="12192000" cy="958654"/>
            <a:chOff x="0" y="5899346"/>
            <a:chExt cx="12192000" cy="958654"/>
          </a:xfrm>
        </p:grpSpPr>
        <p:sp>
          <p:nvSpPr>
            <p:cNvPr id="3" name="标题 1"/>
            <p:cNvSpPr txBox="1"/>
            <p:nvPr/>
          </p:nvSpPr>
          <p:spPr>
            <a:xfrm>
              <a:off x="0" y="5899346"/>
              <a:ext cx="12192000" cy="958654"/>
            </a:xfrm>
            <a:custGeom>
              <a:avLst/>
              <a:gdLst>
                <a:gd name="connsiteX0" fmla="*/ 0 w 12192000"/>
                <a:gd name="connsiteY0" fmla="*/ 0 h 3563982"/>
                <a:gd name="connsiteX1" fmla="*/ 21223 w 12192000"/>
                <a:gd name="connsiteY1" fmla="*/ 27596 h 3563982"/>
                <a:gd name="connsiteX2" fmla="*/ 6096000 w 12192000"/>
                <a:gd name="connsiteY2" fmla="*/ 3055905 h 3563982"/>
                <a:gd name="connsiteX3" fmla="*/ 12170777 w 12192000"/>
                <a:gd name="connsiteY3" fmla="*/ 27596 h 3563982"/>
                <a:gd name="connsiteX4" fmla="*/ 12192000 w 12192000"/>
                <a:gd name="connsiteY4" fmla="*/ 0 h 3563982"/>
                <a:gd name="connsiteX5" fmla="*/ 12192000 w 12192000"/>
                <a:gd name="connsiteY5" fmla="*/ 3563982 h 3563982"/>
                <a:gd name="connsiteX6" fmla="*/ 0 w 12192000"/>
                <a:gd name="connsiteY6" fmla="*/ 3563982 h 3563982"/>
              </a:gdLst>
              <a:ahLst/>
              <a:cxnLst/>
              <a:rect l="l" t="t" r="r" b="b"/>
              <a:pathLst>
                <a:path w="12192000" h="3563982">
                  <a:moveTo>
                    <a:pt x="0" y="0"/>
                  </a:moveTo>
                  <a:lnTo>
                    <a:pt x="21223" y="27596"/>
                  </a:lnTo>
                  <a:cubicBezTo>
                    <a:pt x="1522464" y="1887950"/>
                    <a:pt x="3688133" y="3055905"/>
                    <a:pt x="6096000" y="3055905"/>
                  </a:cubicBezTo>
                  <a:cubicBezTo>
                    <a:pt x="8503868" y="3055905"/>
                    <a:pt x="10669536" y="1887950"/>
                    <a:pt x="12170777" y="27596"/>
                  </a:cubicBezTo>
                  <a:lnTo>
                    <a:pt x="12192000" y="0"/>
                  </a:lnTo>
                  <a:lnTo>
                    <a:pt x="12192000" y="3563982"/>
                  </a:lnTo>
                  <a:lnTo>
                    <a:pt x="0" y="356398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18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>
              <a:off x="0" y="6188758"/>
              <a:ext cx="12192000" cy="669242"/>
            </a:xfrm>
            <a:custGeom>
              <a:avLst/>
              <a:gdLst>
                <a:gd name="connsiteX0" fmla="*/ 0 w 12192000"/>
                <a:gd name="connsiteY0" fmla="*/ 0 h 2488036"/>
                <a:gd name="connsiteX1" fmla="*/ 21223 w 12192000"/>
                <a:gd name="connsiteY1" fmla="*/ 18287 h 2488036"/>
                <a:gd name="connsiteX2" fmla="*/ 6096000 w 12192000"/>
                <a:gd name="connsiteY2" fmla="*/ 2025118 h 2488036"/>
                <a:gd name="connsiteX3" fmla="*/ 12170777 w 12192000"/>
                <a:gd name="connsiteY3" fmla="*/ 18287 h 2488036"/>
                <a:gd name="connsiteX4" fmla="*/ 12192000 w 12192000"/>
                <a:gd name="connsiteY4" fmla="*/ 0 h 2488036"/>
                <a:gd name="connsiteX5" fmla="*/ 12192000 w 12192000"/>
                <a:gd name="connsiteY5" fmla="*/ 2488036 h 2488036"/>
                <a:gd name="connsiteX6" fmla="*/ 0 w 12192000"/>
                <a:gd name="connsiteY6" fmla="*/ 2488036 h 2488036"/>
              </a:gdLst>
              <a:ahLst/>
              <a:cxnLst/>
              <a:rect l="l" t="t" r="r" b="b"/>
              <a:pathLst>
                <a:path w="12192000" h="2488036">
                  <a:moveTo>
                    <a:pt x="0" y="0"/>
                  </a:moveTo>
                  <a:lnTo>
                    <a:pt x="21223" y="18287"/>
                  </a:lnTo>
                  <a:cubicBezTo>
                    <a:pt x="1522464" y="1251126"/>
                    <a:pt x="3688133" y="2025118"/>
                    <a:pt x="6096000" y="2025118"/>
                  </a:cubicBezTo>
                  <a:cubicBezTo>
                    <a:pt x="8503868" y="2025118"/>
                    <a:pt x="10669536" y="1251126"/>
                    <a:pt x="12170777" y="18287"/>
                  </a:cubicBezTo>
                  <a:lnTo>
                    <a:pt x="12192000" y="0"/>
                  </a:lnTo>
                  <a:lnTo>
                    <a:pt x="12192000" y="2488036"/>
                  </a:lnTo>
                  <a:lnTo>
                    <a:pt x="0" y="248803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0"/>
            </a:gradFill>
            <a:ln w="3175" cap="sq">
              <a:solidFill>
                <a:schemeClr val="accent1">
                  <a:lumMod val="20000"/>
                  <a:lumOff val="80000"/>
                </a:schemeClr>
              </a:solidFill>
              <a:miter/>
            </a:ln>
            <a:effectLst>
              <a:outerShdw blurRad="368300" dist="38100" dir="16200000" rotWithShape="0">
                <a:schemeClr val="accent1">
                  <a:alpha val="26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5" name="标题 1"/>
          <p:cNvSpPr txBox="1"/>
          <p:nvPr/>
        </p:nvSpPr>
        <p:spPr>
          <a:xfrm>
            <a:off x="852839" y="1598878"/>
            <a:ext cx="5169897" cy="4385997"/>
          </a:xfrm>
          <a:prstGeom prst="rect">
            <a:avLst/>
          </a:prstGeom>
          <a:solidFill>
            <a:schemeClr val="bg1"/>
          </a:solidFill>
          <a:ln w="15875" cap="flat">
            <a:noFill/>
            <a:miter/>
          </a:ln>
          <a:effectLst>
            <a:outerShdw blurRad="1524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61994" y="1598878"/>
            <a:ext cx="2190845" cy="52778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alpha val="11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52839" y="1598878"/>
            <a:ext cx="76340" cy="52778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181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0740" y="1598876"/>
            <a:ext cx="4865801" cy="5277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83B582">
                        <a:alpha val="100000"/>
                      </a:srgbClr>
                    </a:gs>
                    <a:gs pos="93000">
                      <a:srgbClr val="40A79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成果总结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10740" y="2205645"/>
            <a:ext cx="4865803" cy="36147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 smtClean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验证有效：成功在《三国杀移动版》和《三国咸话》两个真实项目中验证了优化方案</a:t>
            </a:r>
            <a:r>
              <a:rPr kumimoji="1" lang="en-US" altLang="zh-CN" sz="1400" dirty="0" smtClean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普适性：优化方案对两种主流I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/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O场景均有效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针对性：RPC并行化是本次优化的最大亮点和收益点，精准解决了系统的核心瓶颈</a:t>
            </a:r>
            <a:r>
              <a:rPr kumimoji="1" lang="en-US" altLang="zh-CN" sz="14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r>
              <a:rPr kumimoji="1" lang="en-US" altLang="zh-CN" sz="1400" dirty="0" smtClean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
</a:t>
            </a:r>
            <a:r>
              <a:rPr kumimoji="1" lang="en-US" altLang="zh-CN" sz="1400" dirty="0" err="1" smtClean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效果显著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：SQL</a:t>
            </a: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 </a:t>
            </a:r>
            <a:r>
              <a:rPr kumimoji="1" lang="en-US" altLang="zh-CN" sz="1400" dirty="0" smtClean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场景耗时从3.5</a:t>
            </a: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秒降至</a:t>
            </a:r>
            <a:r>
              <a:rPr kumimoji="1" lang="en-US" altLang="zh-CN" sz="1400" dirty="0" smtClean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0.5秒 </a:t>
            </a: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耗时降低</a:t>
            </a:r>
            <a:r>
              <a:rPr kumimoji="1" lang="en-US" altLang="zh-CN" sz="1400" dirty="0" smtClean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85%；RPC场景耗时从13.5秒降至0.8秒，性能提升近16.5倍。
</a:t>
            </a:r>
            <a:r>
              <a:rPr kumimoji="1" lang="en-US" altLang="zh-CN" sz="1400" dirty="0" err="1" smtClean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瓶颈攻克：精准定位并解决了串行RPC调用这一核心性能瓶颈</a:t>
            </a:r>
            <a:r>
              <a:rPr kumimoji="1" lang="en-US" altLang="zh-CN" sz="1400" dirty="0" smtClean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6156565" y="1598879"/>
            <a:ext cx="5169897" cy="4385997"/>
          </a:xfrm>
          <a:prstGeom prst="rect">
            <a:avLst/>
          </a:prstGeom>
          <a:solidFill>
            <a:schemeClr val="bg1"/>
          </a:solidFill>
          <a:ln w="15875" cap="flat">
            <a:noFill/>
            <a:miter/>
          </a:ln>
          <a:effectLst>
            <a:outerShdw blurRad="1524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165720" y="1598879"/>
            <a:ext cx="2190845" cy="52778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alpha val="11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56564" y="1598879"/>
            <a:ext cx="76340" cy="52778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 w="1181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314465" y="1598877"/>
            <a:ext cx="4865801" cy="5277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83B582">
                        <a:alpha val="100000"/>
                      </a:srgbClr>
                    </a:gs>
                    <a:gs pos="93000">
                      <a:srgbClr val="40A79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后续规划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314466" y="2205646"/>
            <a:ext cx="4865803" cy="36147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经验推广：将RPC并行化改造的成功经验，推广到其他存在类似串行调用的后端服务。
能力沉淀：考虑将通用的并行调用、批量处理逻辑封装成公共组件，方便复用。
常态化监控：建立完善的接口性能监控和告警体系，防患于未然。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成果总结与未来规划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1028700"/>
            <a:ext cx="6630988" cy="101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-3331028" y="1312954"/>
            <a:ext cx="8256814" cy="474766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2422071" y="1578429"/>
            <a:ext cx="6428014" cy="3842656"/>
          </a:xfrm>
          <a:prstGeom prst="rect">
            <a:avLst/>
          </a:prstGeom>
          <a:blipFill>
            <a:blip r:embed="rId3"/>
            <a:srcRect/>
            <a:tile tx="0" ty="0" sx="100000" sy="100000" algn="tl"/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262640" y="1898338"/>
            <a:ext cx="5799060" cy="3154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cxnSp>
        <p:nvCxnSpPr>
          <p:cNvPr id="5" name="线条 1"/>
          <p:cNvCxnSpPr/>
          <p:nvPr/>
        </p:nvCxnSpPr>
        <p:spPr>
          <a:xfrm>
            <a:off x="5311625" y="1524967"/>
            <a:ext cx="694871" cy="0"/>
          </a:xfrm>
          <a:prstGeom prst="line">
            <a:avLst/>
          </a:prstGeom>
          <a:noFill/>
          <a:ln w="101600" cap="sq">
            <a:solidFill>
              <a:schemeClr val="accent2">
                <a:lumMod val="60000"/>
                <a:lumOff val="40000"/>
              </a:schemeClr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>
            <a:off x="5309033" y="5546334"/>
            <a:ext cx="914224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主讲人：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71094" y="5546334"/>
            <a:ext cx="748747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时间：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236822" y="5546334"/>
            <a:ext cx="794363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</a:rPr>
              <a:t>汪李旸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419840" y="5546334"/>
            <a:ext cx="794099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2025.6</a:t>
            </a: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317340" y="235994"/>
            <a:ext cx="5277760" cy="576902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28700">
                <a:ln w="190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37136" y="2878845"/>
            <a:ext cx="5092824" cy="27735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项目背景与痛点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056007" y="443656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线条 1"/>
          <p:cNvCxnSpPr/>
          <p:nvPr/>
        </p:nvCxnSpPr>
        <p:spPr>
          <a:xfrm>
            <a:off x="1064136" y="2462566"/>
            <a:ext cx="694871" cy="0"/>
          </a:xfrm>
          <a:prstGeom prst="line">
            <a:avLst/>
          </a:prstGeom>
          <a:noFill/>
          <a:ln w="101600" cap="sq">
            <a:solidFill>
              <a:schemeClr val="bg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0" y="2336800"/>
            <a:ext cx="694871" cy="14923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7601341" y="1155118"/>
            <a:ext cx="3917557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业务背景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601342" y="1819831"/>
            <a:ext cx="3917557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质量大盘是监控和决策的核心平台，接口性能直接影响用户体验和工作效率。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45348" y="2729638"/>
            <a:ext cx="3917557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核心问题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71651" y="3388410"/>
            <a:ext cx="3917557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版本质量数据接口响应缓慢，成为前端加载的关键瓶颈。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601341" y="4254793"/>
            <a:ext cx="3917557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两大痛点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601343" y="4869071"/>
            <a:ext cx="3917557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SQL查询：随着版本增多，查询耗时线性增长。
RPC调用：串行RPC调用导致耗时呈倍数级增长，极易引发请求超时。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987553" y="1704875"/>
            <a:ext cx="1417052" cy="775193"/>
          </a:xfrm>
          <a:prstGeom prst="rightArrow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172652" y="1514819"/>
            <a:ext cx="1155309" cy="115530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269926" y="1612092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486400" y="1828565"/>
            <a:ext cx="527814" cy="52781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4787395" y="3230030"/>
            <a:ext cx="1417052" cy="77519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5864039" y="3039974"/>
            <a:ext cx="1155309" cy="115530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5961313" y="3137247"/>
            <a:ext cx="960761" cy="960759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6177787" y="3373496"/>
            <a:ext cx="527812" cy="488262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987553" y="4755185"/>
            <a:ext cx="1417052" cy="775193"/>
          </a:xfrm>
          <a:prstGeom prst="rightArrow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172652" y="4565129"/>
            <a:ext cx="1155309" cy="115530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269926" y="4662402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486400" y="4911735"/>
            <a:ext cx="527814" cy="46209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背景：一个接口，两种痛点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60400" y="1028700"/>
            <a:ext cx="6630988" cy="101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317340" y="235994"/>
            <a:ext cx="5277760" cy="576902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28700">
                <a:ln w="190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37136" y="2878845"/>
            <a:ext cx="5092824" cy="27735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优化目标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056007" y="443656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线条 1"/>
          <p:cNvCxnSpPr/>
          <p:nvPr/>
        </p:nvCxnSpPr>
        <p:spPr>
          <a:xfrm>
            <a:off x="1064136" y="2462566"/>
            <a:ext cx="694871" cy="0"/>
          </a:xfrm>
          <a:prstGeom prst="line">
            <a:avLst/>
          </a:prstGeom>
          <a:noFill/>
          <a:ln w="101600" cap="sq">
            <a:solidFill>
              <a:schemeClr val="bg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0" y="2336800"/>
            <a:ext cx="694871" cy="14923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60401" y="2782921"/>
            <a:ext cx="5170714" cy="2959100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1" y="1814795"/>
            <a:ext cx="5170714" cy="814106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线条 1"/>
          <p:cNvCxnSpPr/>
          <p:nvPr/>
        </p:nvCxnSpPr>
        <p:spPr>
          <a:xfrm>
            <a:off x="1175758" y="3752776"/>
            <a:ext cx="4140000" cy="0"/>
          </a:xfrm>
          <a:prstGeom prst="line">
            <a:avLst/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sp>
        <p:nvSpPr>
          <p:cNvPr id="5" name="标题 1"/>
          <p:cNvSpPr txBox="1"/>
          <p:nvPr/>
        </p:nvSpPr>
        <p:spPr>
          <a:xfrm>
            <a:off x="3032459" y="2008517"/>
            <a:ext cx="426598" cy="426661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25526" y="3925016"/>
            <a:ext cx="4440464" cy="1617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针对不同I/O类型的场景，大幅降低版本质量数据接口的响应时间。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48186" y="2782921"/>
            <a:ext cx="5170714" cy="2959100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48186" y="1815749"/>
            <a:ext cx="5170714" cy="81315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724023" y="2031893"/>
            <a:ext cx="419041" cy="379909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13311" y="3925016"/>
            <a:ext cx="4440464" cy="1617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响应时间：接口平均响应时间降低80%以上。
成功率：接口成功率达到99.99%。
资源效率：优化后，接口在处理请求时CPU和内存使用更加平稳。</a:t>
            </a:r>
            <a:endParaRPr kumimoji="1" lang="zh-CN" altLang="en-US"/>
          </a:p>
        </p:txBody>
      </p:sp>
      <p:cxnSp>
        <p:nvCxnSpPr>
          <p:cNvPr id="11" name="线条 1"/>
          <p:cNvCxnSpPr/>
          <p:nvPr/>
        </p:nvCxnSpPr>
        <p:spPr>
          <a:xfrm>
            <a:off x="6863543" y="3752776"/>
            <a:ext cx="4140000" cy="0"/>
          </a:xfrm>
          <a:prstGeom prst="line">
            <a:avLst/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1029399" y="2947771"/>
            <a:ext cx="4433286" cy="692797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A79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核心目标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782499" y="2947771"/>
            <a:ext cx="4433286" cy="6927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A79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量化指标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我们的目标：快、稳、准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1028700"/>
            <a:ext cx="6630988" cy="101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317340" y="235994"/>
            <a:ext cx="5277760" cy="576902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28700">
                <a:ln w="190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37136" y="2878845"/>
            <a:ext cx="5092824" cy="27735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核心优化策略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056007" y="443656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线条 1"/>
          <p:cNvCxnSpPr/>
          <p:nvPr/>
        </p:nvCxnSpPr>
        <p:spPr>
          <a:xfrm>
            <a:off x="1064136" y="2462566"/>
            <a:ext cx="694871" cy="0"/>
          </a:xfrm>
          <a:prstGeom prst="line">
            <a:avLst/>
          </a:prstGeom>
          <a:noFill/>
          <a:ln w="101600" cap="sq">
            <a:solidFill>
              <a:schemeClr val="bg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0" y="2336800"/>
            <a:ext cx="694871" cy="14923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 flipV="1">
            <a:off x="1035973" y="4620190"/>
            <a:ext cx="2933700" cy="260350"/>
          </a:xfrm>
          <a:custGeom>
            <a:avLst/>
            <a:gdLst>
              <a:gd name="connsiteX0" fmla="*/ 0 w 2933700"/>
              <a:gd name="connsiteY0" fmla="*/ 260350 h 260350"/>
              <a:gd name="connsiteX1" fmla="*/ 292100 w 2933700"/>
              <a:gd name="connsiteY1" fmla="*/ 0 h 260350"/>
              <a:gd name="connsiteX2" fmla="*/ 2933700 w 2933700"/>
              <a:gd name="connsiteY2" fmla="*/ 0 h 260350"/>
            </a:gdLst>
            <a:ahLst/>
            <a:cxnLst/>
            <a:rect l="l" t="t" r="r" b="b"/>
            <a:pathLst>
              <a:path w="2933700" h="260350">
                <a:moveTo>
                  <a:pt x="0" y="260350"/>
                </a:moveTo>
                <a:lnTo>
                  <a:pt x="292100" y="0"/>
                </a:lnTo>
                <a:lnTo>
                  <a:pt x="2933700" y="0"/>
                </a:lnTo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V="1">
            <a:off x="8212858" y="4620190"/>
            <a:ext cx="2933700" cy="260350"/>
          </a:xfrm>
          <a:custGeom>
            <a:avLst/>
            <a:gdLst>
              <a:gd name="connsiteX0" fmla="*/ 0 w 2933700"/>
              <a:gd name="connsiteY0" fmla="*/ 260350 h 260350"/>
              <a:gd name="connsiteX1" fmla="*/ 292100 w 2933700"/>
              <a:gd name="connsiteY1" fmla="*/ 0 h 260350"/>
              <a:gd name="connsiteX2" fmla="*/ 2933700 w 2933700"/>
              <a:gd name="connsiteY2" fmla="*/ 0 h 260350"/>
            </a:gdLst>
            <a:ahLst/>
            <a:cxnLst/>
            <a:rect l="l" t="t" r="r" b="b"/>
            <a:pathLst>
              <a:path w="2933700" h="260350">
                <a:moveTo>
                  <a:pt x="0" y="260350"/>
                </a:moveTo>
                <a:lnTo>
                  <a:pt x="292100" y="0"/>
                </a:lnTo>
                <a:lnTo>
                  <a:pt x="2933700" y="0"/>
                </a:lnTo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499350" y="2149330"/>
            <a:ext cx="2933700" cy="260350"/>
          </a:xfrm>
          <a:custGeom>
            <a:avLst/>
            <a:gdLst>
              <a:gd name="connsiteX0" fmla="*/ 0 w 2933700"/>
              <a:gd name="connsiteY0" fmla="*/ 260350 h 260350"/>
              <a:gd name="connsiteX1" fmla="*/ 292100 w 2933700"/>
              <a:gd name="connsiteY1" fmla="*/ 0 h 260350"/>
              <a:gd name="connsiteX2" fmla="*/ 2933700 w 2933700"/>
              <a:gd name="connsiteY2" fmla="*/ 0 h 260350"/>
            </a:gdLst>
            <a:ahLst/>
            <a:cxnLst/>
            <a:rect l="l" t="t" r="r" b="b"/>
            <a:pathLst>
              <a:path w="2933700" h="260350">
                <a:moveTo>
                  <a:pt x="0" y="260350"/>
                </a:moveTo>
                <a:lnTo>
                  <a:pt x="292100" y="0"/>
                </a:lnTo>
                <a:lnTo>
                  <a:pt x="2933700" y="0"/>
                </a:lnTo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756409" y="2149330"/>
            <a:ext cx="2933700" cy="260350"/>
          </a:xfrm>
          <a:custGeom>
            <a:avLst/>
            <a:gdLst>
              <a:gd name="connsiteX0" fmla="*/ 0 w 2933700"/>
              <a:gd name="connsiteY0" fmla="*/ 260350 h 260350"/>
              <a:gd name="connsiteX1" fmla="*/ 292100 w 2933700"/>
              <a:gd name="connsiteY1" fmla="*/ 0 h 260350"/>
              <a:gd name="connsiteX2" fmla="*/ 2933700 w 2933700"/>
              <a:gd name="connsiteY2" fmla="*/ 0 h 260350"/>
            </a:gdLst>
            <a:ahLst/>
            <a:cxnLst/>
            <a:rect l="l" t="t" r="r" b="b"/>
            <a:pathLst>
              <a:path w="2933700" h="260350">
                <a:moveTo>
                  <a:pt x="0" y="260350"/>
                </a:moveTo>
                <a:lnTo>
                  <a:pt x="292100" y="0"/>
                </a:lnTo>
                <a:lnTo>
                  <a:pt x="2933700" y="0"/>
                </a:lnTo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5322569" y="3535681"/>
            <a:ext cx="1546862" cy="1333500"/>
          </a:xfrm>
          <a:prstGeom prst="hexagon">
            <a:avLst/>
          </a:prstGeom>
          <a:solidFill>
            <a:schemeClr val="accent1"/>
          </a:solidFill>
          <a:ln w="222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6084569" y="2202181"/>
            <a:ext cx="1546862" cy="1333500"/>
          </a:xfrm>
          <a:prstGeom prst="hexagon">
            <a:avLst/>
          </a:prstGeom>
          <a:solidFill>
            <a:schemeClr val="bg1"/>
          </a:solidFill>
          <a:ln w="22225" cap="sq">
            <a:solidFill>
              <a:schemeClr val="accent3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4589144" y="2202181"/>
            <a:ext cx="1546862" cy="1333500"/>
          </a:xfrm>
          <a:prstGeom prst="hexagon">
            <a:avLst/>
          </a:prstGeom>
          <a:solidFill>
            <a:schemeClr val="bg1"/>
          </a:solidFill>
          <a:ln w="22225" cap="sq">
            <a:solidFill>
              <a:schemeClr val="accent3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3865244" y="3535681"/>
            <a:ext cx="1546862" cy="1333500"/>
          </a:xfrm>
          <a:prstGeom prst="hexagon">
            <a:avLst/>
          </a:prstGeom>
          <a:solidFill>
            <a:schemeClr val="bg1"/>
          </a:solidFill>
          <a:ln w="22225" cap="sq">
            <a:solidFill>
              <a:schemeClr val="accent3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>
            <a:off x="6779894" y="3535681"/>
            <a:ext cx="1546862" cy="1333500"/>
          </a:xfrm>
          <a:prstGeom prst="hexagon">
            <a:avLst/>
          </a:prstGeom>
          <a:solidFill>
            <a:schemeClr val="bg1"/>
          </a:solidFill>
          <a:ln w="22225" cap="sq">
            <a:solidFill>
              <a:schemeClr val="accent3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95825" y="2339036"/>
            <a:ext cx="171450" cy="311944"/>
          </a:xfrm>
          <a:custGeom>
            <a:avLst/>
            <a:gdLst>
              <a:gd name="connsiteX0" fmla="*/ 171450 w 171450"/>
              <a:gd name="connsiteY0" fmla="*/ 0 h 311944"/>
              <a:gd name="connsiteX1" fmla="*/ 0 w 171450"/>
              <a:gd name="connsiteY1" fmla="*/ 90488 h 311944"/>
              <a:gd name="connsiteX2" fmla="*/ 0 w 171450"/>
              <a:gd name="connsiteY2" fmla="*/ 311944 h 311944"/>
            </a:gdLst>
            <a:ahLst/>
            <a:cxnLst/>
            <a:rect l="l" t="t" r="r" b="b"/>
            <a:pathLst>
              <a:path w="171450" h="311944">
                <a:moveTo>
                  <a:pt x="171450" y="0"/>
                </a:moveTo>
                <a:lnTo>
                  <a:pt x="0" y="90488"/>
                </a:lnTo>
                <a:lnTo>
                  <a:pt x="0" y="311944"/>
                </a:lnTo>
              </a:path>
            </a:pathLst>
          </a:custGeom>
          <a:noFill/>
          <a:ln w="6985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7353300" y="2339036"/>
            <a:ext cx="171450" cy="311944"/>
          </a:xfrm>
          <a:custGeom>
            <a:avLst/>
            <a:gdLst>
              <a:gd name="connsiteX0" fmla="*/ 171450 w 171450"/>
              <a:gd name="connsiteY0" fmla="*/ 0 h 311944"/>
              <a:gd name="connsiteX1" fmla="*/ 0 w 171450"/>
              <a:gd name="connsiteY1" fmla="*/ 90488 h 311944"/>
              <a:gd name="connsiteX2" fmla="*/ 0 w 171450"/>
              <a:gd name="connsiteY2" fmla="*/ 311944 h 311944"/>
            </a:gdLst>
            <a:ahLst/>
            <a:cxnLst/>
            <a:rect l="l" t="t" r="r" b="b"/>
            <a:pathLst>
              <a:path w="171450" h="311944">
                <a:moveTo>
                  <a:pt x="171450" y="0"/>
                </a:moveTo>
                <a:lnTo>
                  <a:pt x="0" y="90488"/>
                </a:lnTo>
                <a:lnTo>
                  <a:pt x="0" y="311944"/>
                </a:lnTo>
              </a:path>
            </a:pathLst>
          </a:custGeom>
          <a:noFill/>
          <a:ln w="6985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3971925" y="4418662"/>
            <a:ext cx="171450" cy="311944"/>
          </a:xfrm>
          <a:custGeom>
            <a:avLst/>
            <a:gdLst>
              <a:gd name="connsiteX0" fmla="*/ 171450 w 171450"/>
              <a:gd name="connsiteY0" fmla="*/ 0 h 311944"/>
              <a:gd name="connsiteX1" fmla="*/ 0 w 171450"/>
              <a:gd name="connsiteY1" fmla="*/ 90488 h 311944"/>
              <a:gd name="connsiteX2" fmla="*/ 0 w 171450"/>
              <a:gd name="connsiteY2" fmla="*/ 311944 h 311944"/>
            </a:gdLst>
            <a:ahLst/>
            <a:cxnLst/>
            <a:rect l="l" t="t" r="r" b="b"/>
            <a:pathLst>
              <a:path w="171450" h="311944">
                <a:moveTo>
                  <a:pt x="171450" y="0"/>
                </a:moveTo>
                <a:lnTo>
                  <a:pt x="0" y="90488"/>
                </a:lnTo>
                <a:lnTo>
                  <a:pt x="0" y="311944"/>
                </a:lnTo>
              </a:path>
            </a:pathLst>
          </a:custGeom>
          <a:noFill/>
          <a:ln w="6985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8048625" y="4418662"/>
            <a:ext cx="171450" cy="311944"/>
          </a:xfrm>
          <a:custGeom>
            <a:avLst/>
            <a:gdLst>
              <a:gd name="connsiteX0" fmla="*/ 171450 w 171450"/>
              <a:gd name="connsiteY0" fmla="*/ 0 h 311944"/>
              <a:gd name="connsiteX1" fmla="*/ 0 w 171450"/>
              <a:gd name="connsiteY1" fmla="*/ 90488 h 311944"/>
              <a:gd name="connsiteX2" fmla="*/ 0 w 171450"/>
              <a:gd name="connsiteY2" fmla="*/ 311944 h 311944"/>
            </a:gdLst>
            <a:ahLst/>
            <a:cxnLst/>
            <a:rect l="l" t="t" r="r" b="b"/>
            <a:pathLst>
              <a:path w="171450" h="311944">
                <a:moveTo>
                  <a:pt x="171450" y="0"/>
                </a:moveTo>
                <a:lnTo>
                  <a:pt x="0" y="90488"/>
                </a:lnTo>
                <a:lnTo>
                  <a:pt x="0" y="311944"/>
                </a:lnTo>
              </a:path>
            </a:pathLst>
          </a:custGeom>
          <a:noFill/>
          <a:ln w="6985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066543" y="2548256"/>
            <a:ext cx="592065" cy="64135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537325" y="2548256"/>
            <a:ext cx="641350" cy="64135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318047" y="3881756"/>
            <a:ext cx="641256" cy="641350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244935" y="3881756"/>
            <a:ext cx="616780" cy="64135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775325" y="3892102"/>
            <a:ext cx="641350" cy="620658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294769" y="2173348"/>
            <a:ext cx="2933698" cy="1322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并行化改造：将串行的多次RPC调用改造为并行异步调用，让多个RPC请求同时发出并等待结果。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923530" y="2173348"/>
            <a:ext cx="2933698" cy="1322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异步化处理：对于非关键路径的计算，使用异步线程池处理，提前释放主请求线程。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621367" y="4902596"/>
            <a:ext cx="2933698" cy="1322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优化循环逻辑，减少循环内的重复计算和不必要的对象创建。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59793" y="4902596"/>
            <a:ext cx="2933698" cy="1322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推动实现批量接口（Batch RPC），将N次网络请求合并为1次。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94769" y="1639948"/>
            <a:ext cx="29336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RPC调用优化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59769" y="4370448"/>
            <a:ext cx="29336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数据聚合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924169" y="1639948"/>
            <a:ext cx="29336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应用层优化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622669" y="4370448"/>
            <a:ext cx="29336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代码逻辑重构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我们做了什么？——聚焦于并发和应用层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60400" y="1028700"/>
            <a:ext cx="6630988" cy="101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317340" y="235994"/>
            <a:ext cx="5277760" cy="576902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28700">
                <a:ln w="190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37136" y="2878845"/>
            <a:ext cx="5092824" cy="27735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核心成果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056007" y="443656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线条 1"/>
          <p:cNvCxnSpPr/>
          <p:nvPr/>
        </p:nvCxnSpPr>
        <p:spPr>
          <a:xfrm>
            <a:off x="1064136" y="2462566"/>
            <a:ext cx="694871" cy="0"/>
          </a:xfrm>
          <a:prstGeom prst="line">
            <a:avLst/>
          </a:prstGeom>
          <a:noFill/>
          <a:ln w="101600" cap="sq">
            <a:solidFill>
              <a:schemeClr val="bg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0" y="2336800"/>
            <a:ext cx="694871" cy="14923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核心成果1 - </a:t>
            </a: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SQL密集型场景优化验证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60400" y="1028700"/>
            <a:ext cx="6630988" cy="101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53131" y="1446548"/>
            <a:ext cx="9646748" cy="3844065"/>
          </a:xfrm>
          <a:prstGeom prst="roundRect">
            <a:avLst>
              <a:gd name="adj" fmla="val 5969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476463" y="2829351"/>
            <a:ext cx="3816000" cy="20249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1476463" y="1573793"/>
            <a:ext cx="3816000" cy="61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 dirty="0" err="1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案例</a:t>
            </a:r>
            <a:r>
              <a:rPr kumimoji="1" lang="zh-CN" altLang="en-US" sz="16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一</a:t>
            </a:r>
            <a:r>
              <a:rPr kumimoji="1" lang="en-US" altLang="zh-CN" sz="16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《</a:t>
            </a:r>
            <a:r>
              <a:rPr kumimoji="1" lang="en-US" altLang="zh-CN" sz="1600" dirty="0" err="1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三国</a:t>
            </a:r>
            <a:r>
              <a:rPr kumimoji="1" lang="zh-CN" altLang="en-US" sz="1600" dirty="0" smtClean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杀移动版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》： SQL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调用场景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3097443" y="5122918"/>
            <a:ext cx="574040" cy="3077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>
            <a:off x="1053131" y="5647828"/>
            <a:ext cx="9646748" cy="1041716"/>
          </a:xfrm>
          <a:prstGeom prst="roundRect">
            <a:avLst>
              <a:gd name="adj" fmla="val 5969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706880" y="6137198"/>
            <a:ext cx="8264434" cy="4752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smtClean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性能提升近6倍</a:t>
            </a:r>
            <a:r>
              <a:rPr kumimoji="1" lang="en-US" altLang="zh-CN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，</a:t>
            </a:r>
            <a:r>
              <a:rPr kumimoji="1" lang="en-US" altLang="zh-CN" sz="1400" dirty="0" smtClean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响应时间降低了85%，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彻底解决了接口超时问题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>
            <a:off x="8392858" y="5122918"/>
            <a:ext cx="574040" cy="3077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 dirty="0"/>
          </a:p>
        </p:txBody>
      </p:sp>
      <p:sp>
        <p:nvSpPr>
          <p:cNvPr id="25" name="标题 1"/>
          <p:cNvSpPr txBox="1"/>
          <p:nvPr/>
        </p:nvSpPr>
        <p:spPr>
          <a:xfrm flipH="1" flipV="1">
            <a:off x="10618548" y="1143803"/>
            <a:ext cx="162663" cy="162663"/>
          </a:xfrm>
          <a:prstGeom prst="teardrop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933" y="2313038"/>
            <a:ext cx="7657143" cy="2944533"/>
          </a:xfrm>
          <a:prstGeom prst="rect">
            <a:avLst/>
          </a:prstGeom>
        </p:spPr>
      </p:pic>
      <p:sp>
        <p:nvSpPr>
          <p:cNvPr id="27" name="标题 1"/>
          <p:cNvSpPr txBox="1"/>
          <p:nvPr/>
        </p:nvSpPr>
        <p:spPr>
          <a:xfrm>
            <a:off x="-144517" y="5577798"/>
            <a:ext cx="3816000" cy="61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结论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40A796"/>
      </a:accent1>
      <a:accent2>
        <a:srgbClr val="83B582"/>
      </a:accent2>
      <a:accent3>
        <a:srgbClr val="FDA77F"/>
      </a:accent3>
      <a:accent4>
        <a:srgbClr val="F0DD92"/>
      </a:accent4>
      <a:accent5>
        <a:srgbClr val="FDA77F"/>
      </a:accent5>
      <a:accent6>
        <a:srgbClr val="455D3D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194</Words>
  <Application>Microsoft Office PowerPoint</Application>
  <PresentationFormat>宽屏</PresentationFormat>
  <Paragraphs>59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思源黑体 CN Regular</vt:lpstr>
      <vt:lpstr>Arial</vt:lpstr>
      <vt:lpstr>Source Han Sans CN Bold</vt:lpstr>
      <vt:lpstr>等线</vt:lpstr>
      <vt:lpstr>OPPOSans H</vt:lpstr>
      <vt:lpstr>Source Han Sans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汪李旸</cp:lastModifiedBy>
  <cp:revision>7</cp:revision>
  <dcterms:modified xsi:type="dcterms:W3CDTF">2025-06-25T10:29:20Z</dcterms:modified>
</cp:coreProperties>
</file>